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4" name="Julia Grafft"/>
  <p:cmAuthor clrIdx="1" id="1" initials="" lastIdx="1" name="Jon Scott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 dt="2014-09-08T02:23:34.696">
    <p:pos x="6000" y="0"/>
    <p:text>Slides 3-7 are all text...it does help to break up with a few graphics...even if clipart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2" dt="2014-09-08T02:21:37.211">
    <p:pos x="6000" y="0"/>
    <p:text>Really like this set up....nicely done!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3" dt="2014-09-10T04:39:15.754">
    <p:pos x="6000" y="0"/>
    <p:text>This is often the most difficult part for students so it will be a big part of what I provide guidance on in the rehearsal. :)</p:text>
  </p:cm>
  <p:cm authorId="1" idx="1" dt="2014-09-10T04:39:15.754">
    <p:pos x="6000" y="100"/>
    <p:text>Approx. Completion time... 12.5 minutes without a product demonstration. I could always talk faster, but something needs to be cut out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4" dt="2014-09-08T02:22:03.130">
    <p:pos x="6000" y="0"/>
    <p:text>Was this based on any research?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Think of product, processes, and solutions in terms of app development as well as agenda use.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Also, tie to future plans.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Think of product, processes, and solutions in terms of app development as well as agenda use.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define that DigiGenda is the name of your app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1200150"/>
            <a:ext cx="9144000" cy="2743199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0" name="Shape 10"/>
          <p:cNvGrpSpPr/>
          <p:nvPr/>
        </p:nvGrpSpPr>
        <p:grpSpPr>
          <a:xfrm>
            <a:off x="0" y="-1078"/>
            <a:ext cx="1827407" cy="5144627"/>
            <a:chOff x="0" y="-1438"/>
            <a:chExt cx="798029" cy="6859503"/>
          </a:xfrm>
        </p:grpSpPr>
        <p:sp>
          <p:nvSpPr>
            <p:cNvPr id="11" name="Shape 11"/>
            <p:cNvSpPr/>
            <p:nvPr/>
          </p:nvSpPr>
          <p:spPr>
            <a:xfrm>
              <a:off x="0" y="-1438"/>
              <a:ext cx="798029" cy="6858065"/>
            </a:xfrm>
            <a:custGeom>
              <a:pathLst>
                <a:path extrusionOk="0" h="6875253" w="500332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0" y="0"/>
              <a:ext cx="399014" cy="6858065"/>
            </a:xfrm>
            <a:custGeom>
              <a:pathLst>
                <a:path extrusionOk="0" h="6875253" w="500332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" name="Shape 13"/>
          <p:cNvGrpSpPr/>
          <p:nvPr/>
        </p:nvGrpSpPr>
        <p:grpSpPr>
          <a:xfrm flipH="1">
            <a:off x="7316591" y="0"/>
            <a:ext cx="1827407" cy="5144627"/>
            <a:chOff x="0" y="-1438"/>
            <a:chExt cx="798029" cy="6859503"/>
          </a:xfrm>
        </p:grpSpPr>
        <p:sp>
          <p:nvSpPr>
            <p:cNvPr id="14" name="Shape 14"/>
            <p:cNvSpPr/>
            <p:nvPr/>
          </p:nvSpPr>
          <p:spPr>
            <a:xfrm>
              <a:off x="0" y="-1438"/>
              <a:ext cx="798029" cy="6858065"/>
            </a:xfrm>
            <a:custGeom>
              <a:pathLst>
                <a:path extrusionOk="0" h="6875253" w="500332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0" y="0"/>
              <a:ext cx="399014" cy="6858065"/>
            </a:xfrm>
            <a:custGeom>
              <a:pathLst>
                <a:path extrusionOk="0" h="6875253" w="500332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685800" y="1568184"/>
            <a:ext cx="7772400" cy="1238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685800" y="2914650"/>
            <a:ext cx="7772400" cy="658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24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24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24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24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24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-1078"/>
            <a:ext cx="9144000" cy="1144199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0" name="Shape 20"/>
          <p:cNvGrpSpPr/>
          <p:nvPr/>
        </p:nvGrpSpPr>
        <p:grpSpPr>
          <a:xfrm>
            <a:off x="0" y="-1078"/>
            <a:ext cx="649180" cy="5144627"/>
            <a:chOff x="0" y="-1438"/>
            <a:chExt cx="649180" cy="6859503"/>
          </a:xfrm>
        </p:grpSpPr>
        <p:sp>
          <p:nvSpPr>
            <p:cNvPr id="21" name="Shape 21"/>
            <p:cNvSpPr/>
            <p:nvPr/>
          </p:nvSpPr>
          <p:spPr>
            <a:xfrm>
              <a:off x="0" y="-1438"/>
              <a:ext cx="649180" cy="6858065"/>
            </a:xfrm>
            <a:custGeom>
              <a:pathLst>
                <a:path extrusionOk="0" h="6875253" w="500332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6378">
                <a:alpha val="9803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0" y="0"/>
              <a:ext cx="500331" cy="6858065"/>
            </a:xfrm>
            <a:custGeom>
              <a:pathLst>
                <a:path extrusionOk="0" h="6875253" w="500332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" name="Shape 23"/>
          <p:cNvGrpSpPr/>
          <p:nvPr/>
        </p:nvGrpSpPr>
        <p:grpSpPr>
          <a:xfrm flipH="1">
            <a:off x="8494493" y="0"/>
            <a:ext cx="649180" cy="5144627"/>
            <a:chOff x="0" y="-1438"/>
            <a:chExt cx="649180" cy="6859503"/>
          </a:xfrm>
        </p:grpSpPr>
        <p:sp>
          <p:nvSpPr>
            <p:cNvPr id="24" name="Shape 24"/>
            <p:cNvSpPr/>
            <p:nvPr/>
          </p:nvSpPr>
          <p:spPr>
            <a:xfrm>
              <a:off x="0" y="-1438"/>
              <a:ext cx="649180" cy="6858065"/>
            </a:xfrm>
            <a:custGeom>
              <a:pathLst>
                <a:path extrusionOk="0" h="6875253" w="500332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6378">
                <a:alpha val="9803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0" y="0"/>
              <a:ext cx="500331" cy="6858065"/>
            </a:xfrm>
            <a:custGeom>
              <a:pathLst>
                <a:path extrusionOk="0" h="6875253" w="500332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/>
          <p:nvPr/>
        </p:nvSpPr>
        <p:spPr>
          <a:xfrm>
            <a:off x="0" y="4743450"/>
            <a:ext cx="9144000" cy="401099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0" y="-1078"/>
            <a:ext cx="9144000" cy="1144199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1" name="Shape 31"/>
          <p:cNvGrpSpPr/>
          <p:nvPr/>
        </p:nvGrpSpPr>
        <p:grpSpPr>
          <a:xfrm>
            <a:off x="0" y="-1078"/>
            <a:ext cx="649180" cy="5144627"/>
            <a:chOff x="0" y="-1438"/>
            <a:chExt cx="649180" cy="6859503"/>
          </a:xfrm>
        </p:grpSpPr>
        <p:sp>
          <p:nvSpPr>
            <p:cNvPr id="32" name="Shape 32"/>
            <p:cNvSpPr/>
            <p:nvPr/>
          </p:nvSpPr>
          <p:spPr>
            <a:xfrm>
              <a:off x="0" y="-1438"/>
              <a:ext cx="649180" cy="6858065"/>
            </a:xfrm>
            <a:custGeom>
              <a:pathLst>
                <a:path extrusionOk="0" h="6875253" w="500332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0" y="0"/>
              <a:ext cx="500331" cy="6858065"/>
            </a:xfrm>
            <a:custGeom>
              <a:pathLst>
                <a:path extrusionOk="0" h="6875253" w="500332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" name="Shape 34"/>
          <p:cNvGrpSpPr/>
          <p:nvPr/>
        </p:nvGrpSpPr>
        <p:grpSpPr>
          <a:xfrm flipH="1">
            <a:off x="8494493" y="0"/>
            <a:ext cx="649180" cy="5144627"/>
            <a:chOff x="0" y="-1438"/>
            <a:chExt cx="649180" cy="6859503"/>
          </a:xfrm>
        </p:grpSpPr>
        <p:sp>
          <p:nvSpPr>
            <p:cNvPr id="35" name="Shape 35"/>
            <p:cNvSpPr/>
            <p:nvPr/>
          </p:nvSpPr>
          <p:spPr>
            <a:xfrm>
              <a:off x="0" y="-1438"/>
              <a:ext cx="649180" cy="6858065"/>
            </a:xfrm>
            <a:custGeom>
              <a:pathLst>
                <a:path extrusionOk="0" h="6875253" w="500332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6378">
                <a:alpha val="9803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0" y="0"/>
              <a:ext cx="500331" cy="6858065"/>
            </a:xfrm>
            <a:custGeom>
              <a:pathLst>
                <a:path extrusionOk="0" h="6875253" w="500332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Shape 37"/>
          <p:cNvSpPr/>
          <p:nvPr/>
        </p:nvSpPr>
        <p:spPr>
          <a:xfrm>
            <a:off x="0" y="4743450"/>
            <a:ext cx="9144000" cy="401099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-1078"/>
            <a:ext cx="9144000" cy="1144199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3" name="Shape 43"/>
          <p:cNvGrpSpPr/>
          <p:nvPr/>
        </p:nvGrpSpPr>
        <p:grpSpPr>
          <a:xfrm>
            <a:off x="0" y="-1078"/>
            <a:ext cx="649180" cy="5144627"/>
            <a:chOff x="0" y="-1438"/>
            <a:chExt cx="649180" cy="6859503"/>
          </a:xfrm>
        </p:grpSpPr>
        <p:sp>
          <p:nvSpPr>
            <p:cNvPr id="44" name="Shape 44"/>
            <p:cNvSpPr/>
            <p:nvPr/>
          </p:nvSpPr>
          <p:spPr>
            <a:xfrm>
              <a:off x="0" y="-1438"/>
              <a:ext cx="649180" cy="6858065"/>
            </a:xfrm>
            <a:custGeom>
              <a:pathLst>
                <a:path extrusionOk="0" h="6875253" w="500332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0" y="0"/>
              <a:ext cx="500331" cy="6858065"/>
            </a:xfrm>
            <a:custGeom>
              <a:pathLst>
                <a:path extrusionOk="0" h="6875253" w="500332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" name="Shape 46"/>
          <p:cNvGrpSpPr/>
          <p:nvPr/>
        </p:nvGrpSpPr>
        <p:grpSpPr>
          <a:xfrm flipH="1">
            <a:off x="8494493" y="0"/>
            <a:ext cx="649180" cy="5144627"/>
            <a:chOff x="0" y="-1438"/>
            <a:chExt cx="649180" cy="6859503"/>
          </a:xfrm>
        </p:grpSpPr>
        <p:sp>
          <p:nvSpPr>
            <p:cNvPr id="47" name="Shape 47"/>
            <p:cNvSpPr/>
            <p:nvPr/>
          </p:nvSpPr>
          <p:spPr>
            <a:xfrm>
              <a:off x="0" y="-1438"/>
              <a:ext cx="649180" cy="6858065"/>
            </a:xfrm>
            <a:custGeom>
              <a:pathLst>
                <a:path extrusionOk="0" h="6875253" w="500332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0" y="0"/>
              <a:ext cx="500331" cy="6858065"/>
            </a:xfrm>
            <a:custGeom>
              <a:pathLst>
                <a:path extrusionOk="0" h="6875253" w="500332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Shape 49"/>
          <p:cNvSpPr/>
          <p:nvPr/>
        </p:nvSpPr>
        <p:spPr>
          <a:xfrm>
            <a:off x="0" y="4743450"/>
            <a:ext cx="9144000" cy="401099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-1078"/>
            <a:ext cx="9144000" cy="1144199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3" name="Shape 53"/>
          <p:cNvGrpSpPr/>
          <p:nvPr/>
        </p:nvGrpSpPr>
        <p:grpSpPr>
          <a:xfrm>
            <a:off x="0" y="-1078"/>
            <a:ext cx="649180" cy="5144627"/>
            <a:chOff x="0" y="-1438"/>
            <a:chExt cx="649180" cy="6859503"/>
          </a:xfrm>
        </p:grpSpPr>
        <p:sp>
          <p:nvSpPr>
            <p:cNvPr id="54" name="Shape 54"/>
            <p:cNvSpPr/>
            <p:nvPr/>
          </p:nvSpPr>
          <p:spPr>
            <a:xfrm>
              <a:off x="0" y="-1438"/>
              <a:ext cx="649180" cy="6858065"/>
            </a:xfrm>
            <a:custGeom>
              <a:pathLst>
                <a:path extrusionOk="0" h="6875253" w="500332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0" y="0"/>
              <a:ext cx="500331" cy="6858065"/>
            </a:xfrm>
            <a:custGeom>
              <a:pathLst>
                <a:path extrusionOk="0" h="6875253" w="500332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" name="Shape 56"/>
          <p:cNvGrpSpPr/>
          <p:nvPr/>
        </p:nvGrpSpPr>
        <p:grpSpPr>
          <a:xfrm flipH="1">
            <a:off x="8494493" y="0"/>
            <a:ext cx="649180" cy="5144627"/>
            <a:chOff x="0" y="-1438"/>
            <a:chExt cx="649180" cy="6859503"/>
          </a:xfrm>
        </p:grpSpPr>
        <p:sp>
          <p:nvSpPr>
            <p:cNvPr id="57" name="Shape 57"/>
            <p:cNvSpPr/>
            <p:nvPr/>
          </p:nvSpPr>
          <p:spPr>
            <a:xfrm>
              <a:off x="0" y="-1438"/>
              <a:ext cx="649180" cy="6858065"/>
            </a:xfrm>
            <a:custGeom>
              <a:pathLst>
                <a:path extrusionOk="0" h="6875253" w="500332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0" y="0"/>
              <a:ext cx="500331" cy="6858065"/>
            </a:xfrm>
            <a:custGeom>
              <a:pathLst>
                <a:path extrusionOk="0" h="6875253" w="500332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/>
          <p:nvPr/>
        </p:nvSpPr>
        <p:spPr>
          <a:xfrm>
            <a:off x="0" y="4743450"/>
            <a:ext cx="9144000" cy="401099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1800">
                <a:solidFill>
                  <a:schemeClr val="lt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-1078"/>
            <a:ext cx="9144000" cy="1144199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0" y="-1078"/>
            <a:ext cx="649180" cy="5144627"/>
            <a:chOff x="0" y="-1438"/>
            <a:chExt cx="649180" cy="6859503"/>
          </a:xfrm>
        </p:grpSpPr>
        <p:sp>
          <p:nvSpPr>
            <p:cNvPr id="64" name="Shape 64"/>
            <p:cNvSpPr/>
            <p:nvPr/>
          </p:nvSpPr>
          <p:spPr>
            <a:xfrm>
              <a:off x="0" y="-1438"/>
              <a:ext cx="649180" cy="6858065"/>
            </a:xfrm>
            <a:custGeom>
              <a:pathLst>
                <a:path extrusionOk="0" h="6875253" w="500332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0" y="0"/>
              <a:ext cx="500331" cy="6858065"/>
            </a:xfrm>
            <a:custGeom>
              <a:pathLst>
                <a:path extrusionOk="0" h="6875253" w="500332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" name="Shape 66"/>
          <p:cNvGrpSpPr/>
          <p:nvPr/>
        </p:nvGrpSpPr>
        <p:grpSpPr>
          <a:xfrm flipH="1">
            <a:off x="8494493" y="0"/>
            <a:ext cx="649180" cy="5144627"/>
            <a:chOff x="0" y="-1438"/>
            <a:chExt cx="649180" cy="6859503"/>
          </a:xfrm>
        </p:grpSpPr>
        <p:sp>
          <p:nvSpPr>
            <p:cNvPr id="67" name="Shape 67"/>
            <p:cNvSpPr/>
            <p:nvPr/>
          </p:nvSpPr>
          <p:spPr>
            <a:xfrm>
              <a:off x="0" y="-1438"/>
              <a:ext cx="649180" cy="6858065"/>
            </a:xfrm>
            <a:custGeom>
              <a:pathLst>
                <a:path extrusionOk="0" h="6875253" w="500332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0" y="0"/>
              <a:ext cx="500331" cy="6858065"/>
            </a:xfrm>
            <a:custGeom>
              <a:pathLst>
                <a:path extrusionOk="0" h="6875253" w="500332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Shape 69"/>
          <p:cNvSpPr/>
          <p:nvPr/>
        </p:nvSpPr>
        <p:spPr>
          <a:xfrm>
            <a:off x="0" y="4743450"/>
            <a:ext cx="9144000" cy="401099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b="1" sz="36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b="1" sz="36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b="1" sz="36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b="1" sz="36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b="1" sz="36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b="1" sz="36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b="1" sz="36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b="1" sz="36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b="1" sz="36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chemeClr val="lt1"/>
              </a:buClr>
              <a:buSzPct val="100000"/>
              <a:buFont typeface="Trebuchet MS"/>
              <a:defRPr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480"/>
              </a:spcBef>
              <a:buClr>
                <a:schemeClr val="lt1"/>
              </a:buClr>
              <a:buSzPct val="100000"/>
              <a:buFont typeface="Trebuchet MS"/>
              <a:def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480"/>
              </a:spcBef>
              <a:buClr>
                <a:schemeClr val="lt1"/>
              </a:buClr>
              <a:buSzPct val="100000"/>
              <a:buFont typeface="Trebuchet MS"/>
              <a:def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360"/>
              </a:spcBef>
              <a:buClr>
                <a:schemeClr val="lt1"/>
              </a:buClr>
              <a:buSzPct val="100000"/>
              <a:buFont typeface="Trebuchet MS"/>
              <a:def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360"/>
              </a:spcBef>
              <a:buClr>
                <a:schemeClr val="lt1"/>
              </a:buClr>
              <a:buSzPct val="100000"/>
              <a:buFont typeface="Trebuchet MS"/>
              <a:def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360"/>
              </a:spcBef>
              <a:buClr>
                <a:schemeClr val="lt1"/>
              </a:buClr>
              <a:buSzPct val="100000"/>
              <a:buFont typeface="Trebuchet MS"/>
              <a:def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360"/>
              </a:spcBef>
              <a:buClr>
                <a:schemeClr val="lt1"/>
              </a:buClr>
              <a:buSzPct val="100000"/>
              <a:buFont typeface="Trebuchet MS"/>
              <a:def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360"/>
              </a:spcBef>
              <a:buClr>
                <a:schemeClr val="lt1"/>
              </a:buClr>
              <a:buSzPct val="100000"/>
              <a:buFont typeface="Trebuchet MS"/>
              <a:def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360"/>
              </a:spcBef>
              <a:buClr>
                <a:schemeClr val="lt1"/>
              </a:buClr>
              <a:buSzPct val="100000"/>
              <a:buFont typeface="Trebuchet MS"/>
              <a:def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png"/><Relationship Id="rId4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10.png"/><Relationship Id="rId5" Type="http://schemas.openxmlformats.org/officeDocument/2006/relationships/image" Target="../media/image07.png"/><Relationship Id="rId6" Type="http://schemas.openxmlformats.org/officeDocument/2006/relationships/image" Target="../media/image09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3.xml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1.png"/><Relationship Id="rId4" Type="http://schemas.openxmlformats.org/officeDocument/2006/relationships/image" Target="../media/image00.png"/><Relationship Id="rId5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4.xml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96" y="1268396"/>
            <a:ext cx="3905425" cy="26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575" y="1257300"/>
            <a:ext cx="3905425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/>
        </p:nvSpPr>
        <p:spPr>
          <a:xfrm>
            <a:off x="1666675" y="162150"/>
            <a:ext cx="5843400" cy="8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Are these emotions familiar?</a:t>
            </a:r>
          </a:p>
        </p:txBody>
      </p:sp>
      <p:sp>
        <p:nvSpPr>
          <p:cNvPr id="78" name="Shape 78"/>
          <p:cNvSpPr txBox="1"/>
          <p:nvPr>
            <p:ph idx="4294967295" type="body"/>
          </p:nvPr>
        </p:nvSpPr>
        <p:spPr>
          <a:xfrm>
            <a:off x="4772525" y="4080125"/>
            <a:ext cx="3775499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Stress</a:t>
            </a:r>
          </a:p>
        </p:txBody>
      </p:sp>
      <p:sp>
        <p:nvSpPr>
          <p:cNvPr id="79" name="Shape 79"/>
          <p:cNvSpPr txBox="1"/>
          <p:nvPr>
            <p:ph idx="4294967295" type="body"/>
          </p:nvPr>
        </p:nvSpPr>
        <p:spPr>
          <a:xfrm>
            <a:off x="643750" y="4080125"/>
            <a:ext cx="3775499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Panic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Project Steps (Continued)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2. Create product outline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3. Execute plan and develop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4. Test the product and revise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5. Release and distribute the product</a:t>
            </a:r>
          </a:p>
        </p:txBody>
      </p:sp>
      <p:sp>
        <p:nvSpPr>
          <p:cNvPr id="141" name="Shape 14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Step 2: Research iOS Development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Step 3: Learn to use Software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3249" y="2075348"/>
            <a:ext cx="1787974" cy="165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4">
            <a:alphaModFix/>
          </a:blip>
          <a:srcRect b="18978" l="0" r="61094" t="9485"/>
          <a:stretch/>
        </p:blipFill>
        <p:spPr>
          <a:xfrm>
            <a:off x="535775" y="1235602"/>
            <a:ext cx="1502200" cy="1520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 rotWithShape="1">
          <a:blip r:embed="rId5">
            <a:alphaModFix/>
          </a:blip>
          <a:srcRect b="5456" l="42491" r="4353" t="2521"/>
          <a:stretch/>
        </p:blipFill>
        <p:spPr>
          <a:xfrm>
            <a:off x="6796725" y="1235587"/>
            <a:ext cx="1610490" cy="20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 rotWithShape="1">
          <a:blip r:embed="rId6">
            <a:alphaModFix/>
          </a:blip>
          <a:srcRect b="13502" l="0" r="0" t="14751"/>
          <a:stretch/>
        </p:blipFill>
        <p:spPr>
          <a:xfrm>
            <a:off x="5634925" y="2481165"/>
            <a:ext cx="987875" cy="70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 rotWithShape="1">
          <a:blip r:embed="rId6">
            <a:alphaModFix/>
          </a:blip>
          <a:srcRect b="13502" l="0" r="0" t="14751"/>
          <a:stretch/>
        </p:blipFill>
        <p:spPr>
          <a:xfrm rot="1086000">
            <a:off x="2257649" y="2047277"/>
            <a:ext cx="987874" cy="70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5525" y="741525"/>
            <a:ext cx="2443427" cy="15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2675" y="3143250"/>
            <a:ext cx="1495075" cy="14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6">
            <a:alphaModFix/>
          </a:blip>
          <a:srcRect b="13502" l="0" r="0" t="14751"/>
          <a:stretch/>
        </p:blipFill>
        <p:spPr>
          <a:xfrm rot="-1152000">
            <a:off x="2257650" y="3332652"/>
            <a:ext cx="987875" cy="708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08-13 at 6.47.03 PM.png" id="155" name="Shape 155"/>
          <p:cNvPicPr preferRelativeResize="0"/>
          <p:nvPr/>
        </p:nvPicPr>
        <p:blipFill rotWithShape="1">
          <a:blip r:embed="rId9">
            <a:alphaModFix/>
          </a:blip>
          <a:srcRect b="34100" l="32997" r="36400" t="20660"/>
          <a:stretch/>
        </p:blipFill>
        <p:spPr>
          <a:xfrm>
            <a:off x="6796725" y="3326575"/>
            <a:ext cx="1625051" cy="13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204150" y="112650"/>
            <a:ext cx="87357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400"/>
              <a:t>Step 4: Agenda and Organization Survey </a:t>
            </a:r>
          </a:p>
        </p:txBody>
      </p:sp>
      <p:pic>
        <p:nvPicPr>
          <p:cNvPr descr="Facebook Survey Request"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50" y="1240225"/>
            <a:ext cx="5578949" cy="36081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alysis"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5021" y="1176984"/>
            <a:ext cx="2826199" cy="366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alysis" id="167" name="Shape 167"/>
          <p:cNvPicPr preferRelativeResize="0"/>
          <p:nvPr/>
        </p:nvPicPr>
        <p:blipFill rotWithShape="1">
          <a:blip r:embed="rId3">
            <a:alphaModFix/>
          </a:blip>
          <a:srcRect b="0" l="0" r="2075" t="68468"/>
          <a:stretch/>
        </p:blipFill>
        <p:spPr>
          <a:xfrm>
            <a:off x="745149" y="1386825"/>
            <a:ext cx="7653699" cy="31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type="title"/>
          </p:nvPr>
        </p:nvSpPr>
        <p:spPr>
          <a:xfrm>
            <a:off x="204150" y="112650"/>
            <a:ext cx="87357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400"/>
              <a:t>Step 4: Important Results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Step 5: Research Good Behaviors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FF00"/>
              </a:buClr>
            </a:pPr>
            <a:r>
              <a:rPr lang="en">
                <a:solidFill>
                  <a:srgbClr val="00FF00"/>
                </a:solidFill>
              </a:rPr>
              <a:t>Color Coding</a:t>
            </a:r>
          </a:p>
          <a:p>
            <a:pPr indent="-228600" lvl="0" marL="457200" rtl="0">
              <a:spcBef>
                <a:spcPts val="0"/>
              </a:spcBef>
              <a:buClr>
                <a:srgbClr val="00FFFF"/>
              </a:buClr>
            </a:pPr>
            <a:r>
              <a:rPr lang="en">
                <a:solidFill>
                  <a:srgbClr val="00FFFF"/>
                </a:solidFill>
              </a:rPr>
              <a:t>Week to week planning</a:t>
            </a:r>
          </a:p>
          <a:p>
            <a:pPr indent="-228600" lvl="0" marL="457200" rtl="0">
              <a:spcBef>
                <a:spcPts val="0"/>
              </a:spcBef>
              <a:buClr>
                <a:srgbClr val="FF00FF"/>
              </a:buClr>
            </a:pPr>
            <a:r>
              <a:rPr lang="en">
                <a:solidFill>
                  <a:srgbClr val="FF00FF"/>
                </a:solidFill>
              </a:rPr>
              <a:t>Personal routine</a:t>
            </a:r>
          </a:p>
          <a:p>
            <a:pPr indent="-228600" lvl="0" marL="457200" rtl="0">
              <a:spcBef>
                <a:spcPts val="0"/>
              </a:spcBef>
              <a:buClr>
                <a:srgbClr val="FFFF00"/>
              </a:buClr>
            </a:pPr>
            <a:r>
              <a:rPr lang="en">
                <a:solidFill>
                  <a:srgbClr val="FFFF00"/>
                </a:solidFill>
              </a:rPr>
              <a:t>Student planners (Agendas)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Organization is a process: always improving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Sources: Blogs, self-help and parental organization websites, personal experience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457200" y="66003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Step 6: Create App Outline</a:t>
            </a:r>
          </a:p>
        </p:txBody>
      </p:sp>
      <p:pic>
        <p:nvPicPr>
          <p:cNvPr descr="Brainstorm of Assignment Creation in App"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428599" y="336400"/>
            <a:ext cx="4171874" cy="534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ass Assignment Creator"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Step 7: Develop Application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Around 20,000 lines of code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Issues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Scaling difficulties (fonts, buttons, boxes)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Slow programs &amp; crashing software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Organization of coding: Labeling data types and creation of multiple smaller scripts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Step 8: Receive Feedback &amp; Improve</a:t>
            </a:r>
          </a:p>
        </p:txBody>
      </p:sp>
      <p:pic>
        <p:nvPicPr>
          <p:cNvPr descr="Facebook Feedback Request"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373" y="1175825"/>
            <a:ext cx="5619249" cy="29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>
            <p:ph idx="1" type="body"/>
          </p:nvPr>
        </p:nvSpPr>
        <p:spPr>
          <a:xfrm>
            <a:off x="457200" y="4068450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Improvement: iPhone Version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Step 9: Submit to App Store</a:t>
            </a:r>
          </a:p>
        </p:txBody>
      </p:sp>
      <p:pic>
        <p:nvPicPr>
          <p:cNvPr descr="Waiting for Review"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800" y="1227000"/>
            <a:ext cx="6852393" cy="36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Project Question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can an organizational application improve a student’s time management skills?</a:t>
            </a:r>
          </a:p>
        </p:txBody>
      </p:sp>
      <p:pic>
        <p:nvPicPr>
          <p:cNvPr descr="Screen Shot 2014-09-09 at 10.05.54 PM.png" id="86" name="Shape 86"/>
          <p:cNvPicPr preferRelativeResize="0"/>
          <p:nvPr/>
        </p:nvPicPr>
        <p:blipFill rotWithShape="1">
          <a:blip r:embed="rId3">
            <a:alphaModFix/>
          </a:blip>
          <a:srcRect b="21267" l="7304" r="0" t="8909"/>
          <a:stretch/>
        </p:blipFill>
        <p:spPr>
          <a:xfrm>
            <a:off x="873150" y="3086800"/>
            <a:ext cx="1471575" cy="1166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09-09 at 10.05.54 PM.png" id="87" name="Shape 87"/>
          <p:cNvPicPr preferRelativeResize="0"/>
          <p:nvPr/>
        </p:nvPicPr>
        <p:blipFill rotWithShape="1">
          <a:blip r:embed="rId3">
            <a:alphaModFix/>
          </a:blip>
          <a:srcRect b="21267" l="7304" r="0" t="8909"/>
          <a:stretch/>
        </p:blipFill>
        <p:spPr>
          <a:xfrm>
            <a:off x="6799300" y="3086800"/>
            <a:ext cx="1471575" cy="1166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09-09 at 10.05.54 PM.png" id="88" name="Shape 88"/>
          <p:cNvPicPr preferRelativeResize="0"/>
          <p:nvPr/>
        </p:nvPicPr>
        <p:blipFill rotWithShape="1">
          <a:blip r:embed="rId3">
            <a:alphaModFix/>
          </a:blip>
          <a:srcRect b="21267" l="7304" r="0" t="8909"/>
          <a:stretch/>
        </p:blipFill>
        <p:spPr>
          <a:xfrm>
            <a:off x="3836212" y="3086800"/>
            <a:ext cx="1471575" cy="11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4-09-10 at 10.12.15 PM.png" id="209" name="Shape 209"/>
          <p:cNvPicPr preferRelativeResize="0"/>
          <p:nvPr/>
        </p:nvPicPr>
        <p:blipFill rotWithShape="1">
          <a:blip r:embed="rId3">
            <a:alphaModFix/>
          </a:blip>
          <a:srcRect b="63808" l="0" r="15376" t="0"/>
          <a:stretch/>
        </p:blipFill>
        <p:spPr>
          <a:xfrm>
            <a:off x="974687" y="1358600"/>
            <a:ext cx="7194624" cy="21159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>
            <p:ph type="title"/>
          </p:nvPr>
        </p:nvSpPr>
        <p:spPr>
          <a:xfrm>
            <a:off x="457200" y="170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Seven days later...</a:t>
            </a:r>
          </a:p>
        </p:txBody>
      </p:sp>
      <p:sp>
        <p:nvSpPr>
          <p:cNvPr id="211" name="Shape 211"/>
          <p:cNvSpPr txBox="1"/>
          <p:nvPr>
            <p:ph type="title"/>
          </p:nvPr>
        </p:nvSpPr>
        <p:spPr>
          <a:xfrm>
            <a:off x="457200" y="3682603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Success!!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Reflection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Strengths: Determination, problem solving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Weaknesses: Inexperience, impatience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u="sng"/>
              <a:t>Future Plans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Computer Science in college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New apps, games and tools</a:t>
            </a:r>
          </a:p>
        </p:txBody>
      </p:sp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0275" y="3000252"/>
            <a:ext cx="2696525" cy="147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457200" y="1145825"/>
            <a:ext cx="3903600" cy="2399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/>
              <a:t>Product: iPad App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600"/>
              <a:t>Process: App development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600"/>
              <a:t>Solution: Anything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 txBox="1"/>
          <p:nvPr>
            <p:ph type="title"/>
          </p:nvPr>
        </p:nvSpPr>
        <p:spPr>
          <a:xfrm>
            <a:off x="317225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Context Learning</a:t>
            </a:r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4360800" y="1145825"/>
            <a:ext cx="4462799" cy="2538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/>
              <a:t>Product: DigiGenda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600"/>
              <a:t>Process: Organization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600"/>
              <a:t>Solution: Time management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575" y="2859525"/>
            <a:ext cx="2311716" cy="182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8498" y="3141675"/>
            <a:ext cx="2472999" cy="15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What about the Project Question?</a:t>
            </a:r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 refresh, the question is, “How can an organizational application improve a student’s time management skills?”</a:t>
            </a:r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400" y="2426725"/>
            <a:ext cx="1630900" cy="22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500" y="2881625"/>
            <a:ext cx="1630899" cy="1638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46" y="1513321"/>
            <a:ext cx="3905425" cy="26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750" y="1502225"/>
            <a:ext cx="3905425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412" y="1387925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5325" y="1387925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>
            <p:ph idx="1" type="body"/>
          </p:nvPr>
        </p:nvSpPr>
        <p:spPr>
          <a:xfrm>
            <a:off x="643750" y="4080125"/>
            <a:ext cx="3775499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Don’t Panic</a:t>
            </a: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4772525" y="4080125"/>
            <a:ext cx="3775499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Stress Less</a:t>
            </a:r>
          </a:p>
        </p:txBody>
      </p:sp>
      <p:sp>
        <p:nvSpPr>
          <p:cNvPr id="246" name="Shape 246"/>
          <p:cNvSpPr txBox="1"/>
          <p:nvPr>
            <p:ph type="title"/>
          </p:nvPr>
        </p:nvSpPr>
        <p:spPr>
          <a:xfrm>
            <a:off x="290400" y="205975"/>
            <a:ext cx="86193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People with good time management...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Answer… Based off step 5 research</a:t>
            </a:r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Establish routine: daily expectations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Reduce stress: less unwelcome surprises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Allow more time for extracurricular activities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</a:rPr>
              <a:t>Personal Answer</a:t>
            </a:r>
          </a:p>
          <a:p>
            <a:pPr indent="-228600" lvl="0" marL="45720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Daily satisfaction</a:t>
            </a:r>
          </a:p>
        </p:txBody>
      </p:sp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575" y="2823300"/>
            <a:ext cx="1620625" cy="19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Thank you for your time!</a:t>
            </a:r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 Questions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Product Demonstration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4-09-09 at 10.05.54 PM.png" id="260" name="Shape 260"/>
          <p:cNvPicPr preferRelativeResize="0"/>
          <p:nvPr/>
        </p:nvPicPr>
        <p:blipFill rotWithShape="1">
          <a:blip r:embed="rId3">
            <a:alphaModFix/>
          </a:blip>
          <a:srcRect b="20021" l="9436" r="0" t="12177"/>
          <a:stretch/>
        </p:blipFill>
        <p:spPr>
          <a:xfrm>
            <a:off x="6926825" y="1200150"/>
            <a:ext cx="1184550" cy="93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09-09 at 10.05.54 PM.png" id="261" name="Shape 261"/>
          <p:cNvPicPr preferRelativeResize="0"/>
          <p:nvPr/>
        </p:nvPicPr>
        <p:blipFill rotWithShape="1">
          <a:blip r:embed="rId3">
            <a:alphaModFix/>
          </a:blip>
          <a:srcRect b="20021" l="9436" r="0" t="12177"/>
          <a:stretch/>
        </p:blipFill>
        <p:spPr>
          <a:xfrm>
            <a:off x="1002650" y="1200150"/>
            <a:ext cx="1184550" cy="93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tle Screen Version 2" id="262" name="Shape 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3075" y="2407475"/>
            <a:ext cx="3357849" cy="25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ctrTitle"/>
          </p:nvPr>
        </p:nvSpPr>
        <p:spPr>
          <a:xfrm>
            <a:off x="685800" y="528871"/>
            <a:ext cx="7772400" cy="67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000"/>
              <a:t>Develop an iOS Application</a:t>
            </a:r>
          </a:p>
        </p:txBody>
      </p:sp>
      <p:sp>
        <p:nvSpPr>
          <p:cNvPr id="94" name="Shape 94"/>
          <p:cNvSpPr txBox="1"/>
          <p:nvPr>
            <p:ph idx="1" type="subTitle"/>
          </p:nvPr>
        </p:nvSpPr>
        <p:spPr>
          <a:xfrm>
            <a:off x="685800" y="428810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Jon Scott</a:t>
            </a:r>
          </a:p>
        </p:txBody>
      </p:sp>
      <p:pic>
        <p:nvPicPr>
          <p:cNvPr descr="iPhone,iPad, and on App Store"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850" y="1206574"/>
            <a:ext cx="4622300" cy="308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457200" y="205974"/>
            <a:ext cx="8229600" cy="687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Who am I?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Student Athlete: AP Classes; Soccer &amp; basketball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Amateur Programmer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Self - teacher: Technology evolves rapidly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G_2001.JPG"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950" y="2064424"/>
            <a:ext cx="2845824" cy="213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Project Importance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Utilize and expand programming knowledge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Create a useful product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Career Exploration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What is the DigiGenda?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The product of the project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Organizational tool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Agenda alternative/ supplement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4-08-13 at 6.47.03 PM.png" id="115" name="Shape 115"/>
          <p:cNvPicPr preferRelativeResize="0"/>
          <p:nvPr/>
        </p:nvPicPr>
        <p:blipFill rotWithShape="1">
          <a:blip r:embed="rId3">
            <a:alphaModFix/>
          </a:blip>
          <a:srcRect b="34100" l="32997" r="36400" t="20660"/>
          <a:stretch/>
        </p:blipFill>
        <p:spPr>
          <a:xfrm>
            <a:off x="6383725" y="1637574"/>
            <a:ext cx="1954349" cy="16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000"/>
              <a:t>Global Context and Exploration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Context: Scientific Exploration and Innovation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Exploration: Products, processes, and solutions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Product: iPad app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Process: App development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Solution to: Student organization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Step 1: Research and Acquire Tools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48725" y="1063375"/>
            <a:ext cx="85838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u="sng"/>
              <a:t>Research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Unity’s “Getting Started with iOS Development”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u="sng"/>
              <a:t>Tools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Unity 3D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MonoDevelop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Xcode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GIMP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etting Started with iOS development" id="128" name="Shape 128"/>
          <p:cNvPicPr preferRelativeResize="0"/>
          <p:nvPr/>
        </p:nvPicPr>
        <p:blipFill rotWithShape="1">
          <a:blip r:embed="rId3">
            <a:alphaModFix/>
          </a:blip>
          <a:srcRect b="10367" l="8601" r="15003" t="7611"/>
          <a:stretch/>
        </p:blipFill>
        <p:spPr>
          <a:xfrm>
            <a:off x="3694150" y="2386175"/>
            <a:ext cx="4205149" cy="253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Step 2: Research iOS Development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Five Steps (continued on next slide)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1. Set-up the development environment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rogramming in Comfort"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775" y="2282549"/>
            <a:ext cx="4584427" cy="257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otlight">
  <a:themeElements>
    <a:clrScheme name="Custom 439">
      <a:dk1>
        <a:srgbClr val="000000"/>
      </a:dk1>
      <a:lt1>
        <a:srgbClr val="FFFFFF"/>
      </a:lt1>
      <a:dk2>
        <a:srgbClr val="5C6E95"/>
      </a:dk2>
      <a:lt2>
        <a:srgbClr val="ACB4C2"/>
      </a:lt2>
      <a:accent1>
        <a:srgbClr val="667E50"/>
      </a:accent1>
      <a:accent2>
        <a:srgbClr val="CFBF73"/>
      </a:accent2>
      <a:accent3>
        <a:srgbClr val="8C7C82"/>
      </a:accent3>
      <a:accent4>
        <a:srgbClr val="9ABF87"/>
      </a:accent4>
      <a:accent5>
        <a:srgbClr val="CF9462"/>
      </a:accent5>
      <a:accent6>
        <a:srgbClr val="A25642"/>
      </a:accent6>
      <a:hlink>
        <a:srgbClr val="5173A5"/>
      </a:hlink>
      <a:folHlink>
        <a:srgbClr val="6872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